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4"/>
  </p:sldMasterIdLst>
  <p:notesMasterIdLst>
    <p:notesMasterId r:id="rId13"/>
  </p:notesMasterIdLst>
  <p:handoutMasterIdLst>
    <p:handoutMasterId r:id="rId14"/>
  </p:handoutMasterIdLst>
  <p:sldIdLst>
    <p:sldId id="2145705780" r:id="rId5"/>
    <p:sldId id="2145705794" r:id="rId6"/>
    <p:sldId id="2145705800" r:id="rId7"/>
    <p:sldId id="2145705801" r:id="rId8"/>
    <p:sldId id="2145705802" r:id="rId9"/>
    <p:sldId id="2145705806" r:id="rId10"/>
    <p:sldId id="2145705795" r:id="rId11"/>
    <p:sldId id="2145705785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3C4"/>
    <a:srgbClr val="6A5AFF"/>
    <a:srgbClr val="0B3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5BB42C-5BAC-4EB2-8EA8-5C15D9477198}" v="286" dt="2023-04-09T04:10:26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141" autoAdjust="0"/>
    <p:restoredTop sz="96327"/>
  </p:normalViewPr>
  <p:slideViewPr>
    <p:cSldViewPr snapToGrid="0" snapToObjects="1">
      <p:cViewPr varScale="1">
        <p:scale>
          <a:sx n="106" d="100"/>
          <a:sy n="106" d="100"/>
        </p:scale>
        <p:origin x="77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218" d="100"/>
          <a:sy n="218" d="100"/>
        </p:scale>
        <p:origin x="691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D23F1EF2-CFB5-9148-AF3D-B49B71C59E9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EFF537E-923C-7F4F-8719-ECEE7904A30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1B257E-07D6-654C-94F8-0F1B5111FF71}" type="datetimeFigureOut">
              <a:rPr lang="pt-BR" smtClean="0"/>
              <a:t>09/04/2023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A8C5F7-A4E2-BB49-8944-DAE692FD41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94A83AA-D320-5C43-BB06-4DE705F54B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24F16F-4A04-8949-9001-4F8856CA77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5297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808602-0DA4-BA4D-B07F-D7D3CBE4BD5E}" type="datetimeFigureOut">
              <a:rPr lang="pt-BR" smtClean="0"/>
              <a:t>09/04/2023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C6C86-CE4A-C744-A5F1-49316BD2854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0325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C6C86-CE4A-C744-A5F1-49316BD2854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946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300"/>
              </a:spcBef>
              <a:spcAft>
                <a:spcPts val="300"/>
              </a:spcAft>
            </a:pPr>
            <a:endParaRPr lang="pt-BR" b="1" dirty="0">
              <a:cs typeface="Calibri" panose="020F0502020204030204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C6C86-CE4A-C744-A5F1-49316BD2854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6547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la de computador com luz azul&#10;&#10;Descrição gerada automaticamente com confiança baixa">
            <a:extLst>
              <a:ext uri="{FF2B5EF4-FFF2-40B4-BE49-F238E27FC236}">
                <a16:creationId xmlns:a16="http://schemas.microsoft.com/office/drawing/2014/main" id="{7021CE67-5EBC-0F42-BC45-0B1CDE3F2E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9E631E65-1485-404A-A897-BDACFCD9368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15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com Canto Arredondado do Mesmo Lado 2">
            <a:extLst>
              <a:ext uri="{FF2B5EF4-FFF2-40B4-BE49-F238E27FC236}">
                <a16:creationId xmlns:a16="http://schemas.microsoft.com/office/drawing/2014/main" id="{EBA5231D-7DC2-234E-B71F-433A18498614}"/>
              </a:ext>
            </a:extLst>
          </p:cNvPr>
          <p:cNvSpPr/>
          <p:nvPr userDrawn="1"/>
        </p:nvSpPr>
        <p:spPr>
          <a:xfrm rot="5400000">
            <a:off x="1229634" y="151261"/>
            <a:ext cx="4096208" cy="6555476"/>
          </a:xfrm>
          <a:prstGeom prst="round2SameRect">
            <a:avLst>
              <a:gd name="adj1" fmla="val 8957"/>
              <a:gd name="adj2" fmla="val 0"/>
            </a:avLst>
          </a:prstGeom>
          <a:solidFill>
            <a:schemeClr val="tx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lt1"/>
              </a:solidFill>
            </a:endParaRP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9F68A83E-0594-C846-9A42-0E2D8F36E41B}"/>
              </a:ext>
            </a:extLst>
          </p:cNvPr>
          <p:cNvGrpSpPr/>
          <p:nvPr userDrawn="1"/>
        </p:nvGrpSpPr>
        <p:grpSpPr>
          <a:xfrm>
            <a:off x="0" y="6478686"/>
            <a:ext cx="12192000" cy="379314"/>
            <a:chOff x="0" y="6478686"/>
            <a:chExt cx="12192000" cy="379314"/>
          </a:xfrm>
        </p:grpSpPr>
        <p:pic>
          <p:nvPicPr>
            <p:cNvPr id="12" name="Imagem 11" descr="Desenho com traços pretos em fundo branco&#10;&#10;Descrição gerada automaticamente com confiança baixa">
              <a:extLst>
                <a:ext uri="{FF2B5EF4-FFF2-40B4-BE49-F238E27FC236}">
                  <a16:creationId xmlns:a16="http://schemas.microsoft.com/office/drawing/2014/main" id="{62ECEA1C-58BE-D141-AA39-A87DD1F22F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547926" y="6478686"/>
              <a:ext cx="577443" cy="185832"/>
            </a:xfrm>
            <a:prstGeom prst="rect">
              <a:avLst/>
            </a:prstGeom>
          </p:spPr>
        </p:pic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761DF277-18A7-804D-A840-42EB08A71058}"/>
                </a:ext>
              </a:extLst>
            </p:cNvPr>
            <p:cNvSpPr/>
            <p:nvPr/>
          </p:nvSpPr>
          <p:spPr>
            <a:xfrm>
              <a:off x="0" y="6773839"/>
              <a:ext cx="12192000" cy="84161"/>
            </a:xfrm>
            <a:prstGeom prst="rect">
              <a:avLst/>
            </a:prstGeom>
            <a:gradFill flip="none" rotWithShape="1">
              <a:gsLst>
                <a:gs pos="0">
                  <a:srgbClr val="6A5AFF"/>
                </a:gs>
                <a:gs pos="100000">
                  <a:srgbClr val="02D3C4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400">
                <a:solidFill>
                  <a:srgbClr val="02D3C4"/>
                </a:solidFill>
                <a:latin typeface="+mj-lt"/>
              </a:endParaRPr>
            </a:p>
          </p:txBody>
        </p:sp>
      </p:grpSp>
      <p:sp>
        <p:nvSpPr>
          <p:cNvPr id="14" name="Espaço Reservado para Conteúdo 5">
            <a:extLst>
              <a:ext uri="{FF2B5EF4-FFF2-40B4-BE49-F238E27FC236}">
                <a16:creationId xmlns:a16="http://schemas.microsoft.com/office/drawing/2014/main" id="{AA97041B-4802-0744-BF1C-E0AEC33641D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-1" y="2725376"/>
            <a:ext cx="5882641" cy="733654"/>
          </a:xfrm>
          <a:noFill/>
        </p:spPr>
        <p:txBody>
          <a:bodyPr anchor="ctr">
            <a:normAutofit/>
          </a:bodyPr>
          <a:lstStyle>
            <a:lvl1pPr marL="180975" indent="0" algn="l">
              <a:buNone/>
              <a:tabLst/>
              <a:defRPr lang="pt-BR" sz="3200" b="1" kern="1200" dirty="0">
                <a:gradFill>
                  <a:gsLst>
                    <a:gs pos="0">
                      <a:srgbClr val="6A5AFF"/>
                    </a:gs>
                    <a:gs pos="100000">
                      <a:srgbClr val="02D3C4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</a:defRPr>
            </a:lvl1pPr>
            <a:lvl2pPr>
              <a:defRPr b="1">
                <a:solidFill>
                  <a:srgbClr val="02D3C4"/>
                </a:solidFill>
              </a:defRPr>
            </a:lvl2pPr>
            <a:lvl3pPr>
              <a:defRPr b="1">
                <a:solidFill>
                  <a:srgbClr val="02D3C4"/>
                </a:solidFill>
              </a:defRPr>
            </a:lvl3pPr>
            <a:lvl4pPr>
              <a:defRPr b="1">
                <a:solidFill>
                  <a:srgbClr val="02D3C4"/>
                </a:solidFill>
              </a:defRPr>
            </a:lvl4pPr>
            <a:lvl5pPr>
              <a:defRPr b="1">
                <a:solidFill>
                  <a:srgbClr val="02D3C4"/>
                </a:solidFill>
              </a:defRPr>
            </a:lvl5pPr>
          </a:lstStyle>
          <a:p>
            <a:pPr lvl="0"/>
            <a:r>
              <a:rPr lang="pt-BR" dirty="0"/>
              <a:t>TÍTULO DO SLIDE</a:t>
            </a:r>
          </a:p>
        </p:txBody>
      </p:sp>
      <p:sp>
        <p:nvSpPr>
          <p:cNvPr id="15" name="Espaço Reservado para Conteúdo 5">
            <a:extLst>
              <a:ext uri="{FF2B5EF4-FFF2-40B4-BE49-F238E27FC236}">
                <a16:creationId xmlns:a16="http://schemas.microsoft.com/office/drawing/2014/main" id="{970791E9-A461-1A43-BD74-656CD2E24C39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-1" y="3547368"/>
            <a:ext cx="5882641" cy="501095"/>
          </a:xfrm>
          <a:noFill/>
        </p:spPr>
        <p:txBody>
          <a:bodyPr anchor="ctr">
            <a:normAutofit/>
          </a:bodyPr>
          <a:lstStyle>
            <a:lvl1pPr marL="180975" indent="0" algn="l">
              <a:buNone/>
              <a:tabLst/>
              <a:defRPr lang="pt-BR" sz="24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="1">
                <a:solidFill>
                  <a:srgbClr val="02D3C4"/>
                </a:solidFill>
              </a:defRPr>
            </a:lvl2pPr>
            <a:lvl3pPr>
              <a:defRPr b="1">
                <a:solidFill>
                  <a:srgbClr val="02D3C4"/>
                </a:solidFill>
              </a:defRPr>
            </a:lvl3pPr>
            <a:lvl4pPr>
              <a:defRPr b="1">
                <a:solidFill>
                  <a:srgbClr val="02D3C4"/>
                </a:solidFill>
              </a:defRPr>
            </a:lvl4pPr>
            <a:lvl5pPr>
              <a:defRPr b="1">
                <a:solidFill>
                  <a:srgbClr val="02D3C4"/>
                </a:solidFill>
              </a:defRPr>
            </a:lvl5pPr>
          </a:lstStyle>
          <a:p>
            <a:pPr lvl="0"/>
            <a:r>
              <a:rPr lang="pt-BR" dirty="0"/>
              <a:t>Subtítulo do slide</a:t>
            </a:r>
          </a:p>
        </p:txBody>
      </p:sp>
    </p:spTree>
    <p:extLst>
      <p:ext uri="{BB962C8B-B14F-4D97-AF65-F5344CB8AC3E}">
        <p14:creationId xmlns:p14="http://schemas.microsoft.com/office/powerpoint/2010/main" val="9245378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ítulo e Conteúdo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Tela de computador com luz azul&#10;&#10;Descrição gerada automaticamente com confiança média">
            <a:extLst>
              <a:ext uri="{FF2B5EF4-FFF2-40B4-BE49-F238E27FC236}">
                <a16:creationId xmlns:a16="http://schemas.microsoft.com/office/drawing/2014/main" id="{A2738A8E-034A-2C46-AB01-A4FC7F9DC51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CB638314-1125-C441-A6DF-A6E6A45D460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15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Desenho com traços pretos em fundo branco&#10;&#10;Descrição gerada automaticamente com confiança baixa">
            <a:extLst>
              <a:ext uri="{FF2B5EF4-FFF2-40B4-BE49-F238E27FC236}">
                <a16:creationId xmlns:a16="http://schemas.microsoft.com/office/drawing/2014/main" id="{829F6710-24E7-D545-A283-4808DB0B0A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7926" y="6478686"/>
            <a:ext cx="577443" cy="185832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BC7E835B-8D5A-5047-8A21-F6A35EC1003A}"/>
              </a:ext>
            </a:extLst>
          </p:cNvPr>
          <p:cNvSpPr/>
          <p:nvPr userDrawn="1"/>
        </p:nvSpPr>
        <p:spPr>
          <a:xfrm>
            <a:off x="0" y="6773839"/>
            <a:ext cx="12192000" cy="84161"/>
          </a:xfrm>
          <a:prstGeom prst="rect">
            <a:avLst/>
          </a:prstGeom>
          <a:gradFill flip="none" rotWithShape="1">
            <a:gsLst>
              <a:gs pos="0">
                <a:srgbClr val="6A5AFF"/>
              </a:gs>
              <a:gs pos="100000">
                <a:srgbClr val="02D3C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00">
              <a:solidFill>
                <a:srgbClr val="02D3C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9030098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ítulo e Conteúdo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la de computador com luz azul&#10;&#10;Descrição gerada automaticamente com confiança média">
            <a:extLst>
              <a:ext uri="{FF2B5EF4-FFF2-40B4-BE49-F238E27FC236}">
                <a16:creationId xmlns:a16="http://schemas.microsoft.com/office/drawing/2014/main" id="{C4ED42D2-43A8-6740-A1B7-A591B9CE62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5F21C06D-0B10-0043-BC35-ACB050FB25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68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2B396541-096F-F446-8694-3D0909238495}"/>
              </a:ext>
            </a:extLst>
          </p:cNvPr>
          <p:cNvGrpSpPr/>
          <p:nvPr userDrawn="1"/>
        </p:nvGrpSpPr>
        <p:grpSpPr>
          <a:xfrm>
            <a:off x="0" y="6478686"/>
            <a:ext cx="12192000" cy="379314"/>
            <a:chOff x="0" y="6478686"/>
            <a:chExt cx="12192000" cy="379314"/>
          </a:xfrm>
        </p:grpSpPr>
        <p:pic>
          <p:nvPicPr>
            <p:cNvPr id="3" name="Imagem 2" descr="Desenho com traços pretos em fundo branco&#10;&#10;Descrição gerada automaticamente com confiança baixa">
              <a:extLst>
                <a:ext uri="{FF2B5EF4-FFF2-40B4-BE49-F238E27FC236}">
                  <a16:creationId xmlns:a16="http://schemas.microsoft.com/office/drawing/2014/main" id="{01F432B9-3B25-734B-A160-2BB236546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547926" y="6478686"/>
              <a:ext cx="577443" cy="185832"/>
            </a:xfrm>
            <a:prstGeom prst="rect">
              <a:avLst/>
            </a:prstGeom>
          </p:spPr>
        </p:pic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B7CFC64A-CBCD-CF46-A86A-AA02E1686644}"/>
                </a:ext>
              </a:extLst>
            </p:cNvPr>
            <p:cNvSpPr/>
            <p:nvPr/>
          </p:nvSpPr>
          <p:spPr>
            <a:xfrm>
              <a:off x="0" y="6773839"/>
              <a:ext cx="12192000" cy="84161"/>
            </a:xfrm>
            <a:prstGeom prst="rect">
              <a:avLst/>
            </a:prstGeom>
            <a:gradFill flip="none" rotWithShape="1">
              <a:gsLst>
                <a:gs pos="0">
                  <a:srgbClr val="6A5AFF"/>
                </a:gs>
                <a:gs pos="100000">
                  <a:srgbClr val="02D3C4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400">
                <a:solidFill>
                  <a:srgbClr val="02D3C4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7702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ítulo e Conteúdo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Tela de computador com luz azul&#10;&#10;Descrição gerada automaticamente com confiança média">
            <a:extLst>
              <a:ext uri="{FF2B5EF4-FFF2-40B4-BE49-F238E27FC236}">
                <a16:creationId xmlns:a16="http://schemas.microsoft.com/office/drawing/2014/main" id="{A2738A8E-034A-2C46-AB01-A4FC7F9DC51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CB638314-1125-C441-A6DF-A6E6A45D460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15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20110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87853D6-082F-AC4E-BB07-18035E2F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78BA37-70AA-9A49-A83E-09FDCAAE0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56E64A-71B2-D741-A310-87EBB077D5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A3785-C0F7-5A48-95D4-E747A72A8CCE}" type="datetimeFigureOut">
              <a:rPr lang="pt-BR" smtClean="0"/>
              <a:t>09/04/2023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E79F03-196D-D74E-9C17-D8D71778C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45D61C-B4BA-9D41-9307-EC29097DC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BB7CD-0F78-6F48-8D09-ED206598A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3186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63" r:id="rId2"/>
    <p:sldLayoutId id="2147483675" r:id="rId3"/>
    <p:sldLayoutId id="2147483678" r:id="rId4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u/139892399b5e?source=post_page-----b34ce2f1e898-----------------------------------" TargetMode="External"/><Relationship Id="rId3" Type="http://schemas.openxmlformats.org/officeDocument/2006/relationships/image" Target="../media/image12.jpeg"/><Relationship Id="rId7" Type="http://schemas.openxmlformats.org/officeDocument/2006/relationships/hyperlink" Target="https://www.youtube.com/watch?v=v9ejT8FO-7I&amp;list=PLrhzvIcii6GNjpARdnO4ueTUAVR9eMBpc&amp;ab_channel=ChristopherOkhravi" TargetMode="External"/><Relationship Id="rId12" Type="http://schemas.openxmlformats.org/officeDocument/2006/relationships/hyperlink" Target="https://www.youtube.com/watch?v=Wgoh4fhErS8&amp;ab_channel=ElemarJunior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11" Type="http://schemas.openxmlformats.org/officeDocument/2006/relationships/hyperlink" Target="https://github.com/viavarejo-internal/vv-multiskill-api-server/blob/master/src/main/java/br/com/viavarejo/multiskill/application/service/gerenciador/impressao/GerenciadorImpressaoMobileService.java" TargetMode="External"/><Relationship Id="rId5" Type="http://schemas.openxmlformats.org/officeDocument/2006/relationships/image" Target="../media/image14.jpeg"/><Relationship Id="rId10" Type="http://schemas.openxmlformats.org/officeDocument/2006/relationships/hyperlink" Target="https://refactoring.guru/design-patterns" TargetMode="External"/><Relationship Id="rId4" Type="http://schemas.openxmlformats.org/officeDocument/2006/relationships/image" Target="../media/image13.jpe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D8ED94E-3251-6546-9C2F-8999ABB6E07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00991" y="2742377"/>
            <a:ext cx="4234161" cy="1373247"/>
          </a:xfrm>
          <a:prstGeom prst="rect">
            <a:avLst/>
          </a:prstGeom>
          <a:effectLst>
            <a:outerShdw blurRad="448370" sx="101000" sy="101000" algn="ctr" rotWithShape="0">
              <a:prstClr val="black"/>
            </a:outerShdw>
          </a:effectLst>
        </p:spPr>
      </p:pic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0F0370A3-402E-1849-B4D1-0DB96EBDF31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" y="2535252"/>
            <a:ext cx="5882641" cy="1937159"/>
          </a:xfrm>
        </p:spPr>
        <p:txBody>
          <a:bodyPr>
            <a:normAutofit/>
          </a:bodyPr>
          <a:lstStyle/>
          <a:p>
            <a:r>
              <a:rPr lang="pt-BR" dirty="0" err="1"/>
              <a:t>Specification</a:t>
            </a:r>
            <a:r>
              <a:rPr lang="pt-BR" dirty="0"/>
              <a:t> </a:t>
            </a:r>
            <a:r>
              <a:rPr lang="pt-BR" dirty="0" err="1"/>
              <a:t>Pattern</a:t>
            </a:r>
            <a:r>
              <a:rPr lang="pt-BR" dirty="0"/>
              <a:t> – Um possível case de sucesso para VIA</a:t>
            </a:r>
          </a:p>
        </p:txBody>
      </p:sp>
    </p:spTree>
    <p:extLst>
      <p:ext uri="{BB962C8B-B14F-4D97-AF65-F5344CB8AC3E}">
        <p14:creationId xmlns:p14="http://schemas.microsoft.com/office/powerpoint/2010/main" val="1857019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72BE2C1C-6B4B-760D-1CCB-42DE0570F822}"/>
              </a:ext>
            </a:extLst>
          </p:cNvPr>
          <p:cNvSpPr/>
          <p:nvPr/>
        </p:nvSpPr>
        <p:spPr>
          <a:xfrm>
            <a:off x="-1" y="331269"/>
            <a:ext cx="5748951" cy="369332"/>
          </a:xfrm>
          <a:prstGeom prst="rect">
            <a:avLst/>
          </a:prstGeom>
          <a:solidFill>
            <a:srgbClr val="7030A0"/>
          </a:solidFill>
        </p:spPr>
        <p:txBody>
          <a:bodyPr wrap="square" lIns="91440" tIns="45720" rIns="91440" bIns="45720" anchor="t">
            <a:spAutoFit/>
          </a:bodyPr>
          <a:lstStyle/>
          <a:p>
            <a:pPr marL="266700" indent="45720">
              <a:spcBef>
                <a:spcPts val="300"/>
              </a:spcBef>
              <a:spcAft>
                <a:spcPts val="300"/>
              </a:spcAft>
            </a:pPr>
            <a:r>
              <a:rPr lang="pt-BR" b="1" dirty="0">
                <a:solidFill>
                  <a:schemeClr val="bg1"/>
                </a:solidFill>
              </a:rPr>
              <a:t>Quem é esse gatão?</a:t>
            </a:r>
          </a:p>
        </p:txBody>
      </p:sp>
      <p:pic>
        <p:nvPicPr>
          <p:cNvPr id="11" name="Google Shape;3565;p2" descr="Pessoa de óculos com celular na mão&#10;&#10;Descrição gerada automaticamente">
            <a:extLst>
              <a:ext uri="{FF2B5EF4-FFF2-40B4-BE49-F238E27FC236}">
                <a16:creationId xmlns:a16="http://schemas.microsoft.com/office/drawing/2014/main" id="{6CC8A38F-21CA-2D22-F3DB-BC92E1B0E8E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01551" y="1206479"/>
            <a:ext cx="2249312" cy="2993045"/>
          </a:xfrm>
          <a:prstGeom prst="ellipse">
            <a:avLst/>
          </a:prstGeom>
          <a:noFill/>
          <a:ln w="63500" cap="rnd" cmpd="sng">
            <a:solidFill>
              <a:srgbClr val="333333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12" name="Google Shape;3564;p2">
            <a:extLst>
              <a:ext uri="{FF2B5EF4-FFF2-40B4-BE49-F238E27FC236}">
                <a16:creationId xmlns:a16="http://schemas.microsoft.com/office/drawing/2014/main" id="{4EA39458-B745-5799-71C8-82C80D44FC5C}"/>
              </a:ext>
            </a:extLst>
          </p:cNvPr>
          <p:cNvSpPr txBox="1">
            <a:spLocks/>
          </p:cNvSpPr>
          <p:nvPr/>
        </p:nvSpPr>
        <p:spPr>
          <a:xfrm>
            <a:off x="4218671" y="1325671"/>
            <a:ext cx="4045955" cy="37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SzPts val="2000"/>
              <a:buFont typeface="Arial" panose="020B0604020202020204" pitchFamily="34" charset="0"/>
              <a:buNone/>
            </a:pPr>
            <a:r>
              <a:rPr lang="pt-BR" sz="1800" b="1" dirty="0">
                <a:solidFill>
                  <a:schemeClr val="bg1"/>
                </a:solidFill>
                <a:latin typeface="Lato"/>
                <a:sym typeface="Barlow Semi Condensed Medium"/>
              </a:rPr>
              <a:t>Bruno Henrique Pereira Szczuk</a:t>
            </a:r>
          </a:p>
        </p:txBody>
      </p:sp>
      <p:sp>
        <p:nvSpPr>
          <p:cNvPr id="13" name="Google Shape;3566;p2">
            <a:extLst>
              <a:ext uri="{FF2B5EF4-FFF2-40B4-BE49-F238E27FC236}">
                <a16:creationId xmlns:a16="http://schemas.microsoft.com/office/drawing/2014/main" id="{E263DF3D-E07A-F502-987A-3396448522CD}"/>
              </a:ext>
            </a:extLst>
          </p:cNvPr>
          <p:cNvSpPr txBox="1"/>
          <p:nvPr/>
        </p:nvSpPr>
        <p:spPr>
          <a:xfrm>
            <a:off x="4218671" y="1703738"/>
            <a:ext cx="3636732" cy="512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dirty="0">
                <a:solidFill>
                  <a:schemeClr val="bg1"/>
                </a:solidFill>
                <a:latin typeface="Lato"/>
                <a:sym typeface="Barlow Semi Condensed"/>
              </a:rPr>
              <a:t>25 anos, Pós graduado em Desenvolvimento Web e Mobile</a:t>
            </a:r>
            <a:endParaRPr sz="1400" dirty="0">
              <a:solidFill>
                <a:schemeClr val="bg1"/>
              </a:solidFill>
              <a:latin typeface="Lato"/>
              <a:sym typeface="Barlow Semi Condensed"/>
            </a:endParaRPr>
          </a:p>
        </p:txBody>
      </p:sp>
      <p:sp>
        <p:nvSpPr>
          <p:cNvPr id="14" name="Google Shape;3567;p2">
            <a:extLst>
              <a:ext uri="{FF2B5EF4-FFF2-40B4-BE49-F238E27FC236}">
                <a16:creationId xmlns:a16="http://schemas.microsoft.com/office/drawing/2014/main" id="{71CAE212-66B0-EADB-D726-EB635F877689}"/>
              </a:ext>
            </a:extLst>
          </p:cNvPr>
          <p:cNvSpPr txBox="1"/>
          <p:nvPr/>
        </p:nvSpPr>
        <p:spPr>
          <a:xfrm>
            <a:off x="4218669" y="2272858"/>
            <a:ext cx="3636734" cy="37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dirty="0">
                <a:solidFill>
                  <a:schemeClr val="bg1"/>
                </a:solidFill>
                <a:latin typeface="Lato"/>
                <a:sym typeface="Barlow Semi Condensed"/>
              </a:rPr>
              <a:t>Via desde set/2021</a:t>
            </a:r>
            <a:endParaRPr sz="1400" dirty="0">
              <a:solidFill>
                <a:schemeClr val="bg1"/>
              </a:solidFill>
              <a:latin typeface="Lato"/>
            </a:endParaRPr>
          </a:p>
        </p:txBody>
      </p:sp>
      <p:sp>
        <p:nvSpPr>
          <p:cNvPr id="15" name="Google Shape;3568;p2">
            <a:extLst>
              <a:ext uri="{FF2B5EF4-FFF2-40B4-BE49-F238E27FC236}">
                <a16:creationId xmlns:a16="http://schemas.microsoft.com/office/drawing/2014/main" id="{B7BDDD8D-7DF4-DA99-9B04-0D3BC495DA93}"/>
              </a:ext>
            </a:extLst>
          </p:cNvPr>
          <p:cNvSpPr txBox="1"/>
          <p:nvPr/>
        </p:nvSpPr>
        <p:spPr>
          <a:xfrm>
            <a:off x="3569633" y="2739269"/>
            <a:ext cx="4010678" cy="37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dirty="0"/>
              <a:t>Mobilidade </a:t>
            </a:r>
            <a:endParaRPr dirty="0"/>
          </a:p>
        </p:txBody>
      </p:sp>
      <p:sp>
        <p:nvSpPr>
          <p:cNvPr id="18" name="Google Shape;3571;p2">
            <a:extLst>
              <a:ext uri="{FF2B5EF4-FFF2-40B4-BE49-F238E27FC236}">
                <a16:creationId xmlns:a16="http://schemas.microsoft.com/office/drawing/2014/main" id="{BCCF7671-4DC5-4370-99F1-730EE7A794E0}"/>
              </a:ext>
            </a:extLst>
          </p:cNvPr>
          <p:cNvSpPr txBox="1"/>
          <p:nvPr/>
        </p:nvSpPr>
        <p:spPr>
          <a:xfrm>
            <a:off x="3743611" y="3272840"/>
            <a:ext cx="4010678" cy="37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1C9FF9"/>
                </a:solidFill>
                <a:latin typeface="Fjalla One"/>
                <a:ea typeface="Fjalla One"/>
                <a:cs typeface="Fjalla One"/>
                <a:sym typeface="Fjalla One"/>
              </a:rPr>
              <a:t>Gatos ♥ </a:t>
            </a:r>
            <a:endParaRPr b="0" i="0" u="none" strike="noStrike" cap="none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" name="Google Shape;3567;p2">
            <a:extLst>
              <a:ext uri="{FF2B5EF4-FFF2-40B4-BE49-F238E27FC236}">
                <a16:creationId xmlns:a16="http://schemas.microsoft.com/office/drawing/2014/main" id="{E73CBFC5-F46B-DFC7-629C-6BE4AFF1D55A}"/>
              </a:ext>
            </a:extLst>
          </p:cNvPr>
          <p:cNvSpPr txBox="1"/>
          <p:nvPr/>
        </p:nvSpPr>
        <p:spPr>
          <a:xfrm>
            <a:off x="4225358" y="2612714"/>
            <a:ext cx="3636734" cy="37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dirty="0">
                <a:solidFill>
                  <a:schemeClr val="bg1"/>
                </a:solidFill>
                <a:latin typeface="Lato"/>
                <a:sym typeface="Barlow Semi Condensed"/>
              </a:rPr>
              <a:t>Tech Leader Mobilidade Recebimento</a:t>
            </a:r>
            <a:endParaRPr sz="1400" dirty="0">
              <a:solidFill>
                <a:schemeClr val="bg1"/>
              </a:solidFill>
              <a:latin typeface="Lato"/>
            </a:endParaRPr>
          </a:p>
        </p:txBody>
      </p:sp>
      <p:sp>
        <p:nvSpPr>
          <p:cNvPr id="20" name="Google Shape;3567;p2">
            <a:extLst>
              <a:ext uri="{FF2B5EF4-FFF2-40B4-BE49-F238E27FC236}">
                <a16:creationId xmlns:a16="http://schemas.microsoft.com/office/drawing/2014/main" id="{55502472-472B-10B4-169B-1E56F8DA0903}"/>
              </a:ext>
            </a:extLst>
          </p:cNvPr>
          <p:cNvSpPr txBox="1"/>
          <p:nvPr/>
        </p:nvSpPr>
        <p:spPr>
          <a:xfrm>
            <a:off x="4218669" y="2936112"/>
            <a:ext cx="3636734" cy="37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dirty="0">
                <a:solidFill>
                  <a:schemeClr val="bg1"/>
                </a:solidFill>
                <a:latin typeface="Lato"/>
                <a:sym typeface="Barlow Semi Condensed"/>
              </a:rPr>
              <a:t>10 anos como dev Java</a:t>
            </a:r>
            <a:endParaRPr sz="1400" dirty="0">
              <a:solidFill>
                <a:schemeClr val="bg1"/>
              </a:solidFill>
              <a:latin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791536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2175ED81-9078-A548-8E1D-713449FF7ACC}"/>
              </a:ext>
            </a:extLst>
          </p:cNvPr>
          <p:cNvSpPr/>
          <p:nvPr/>
        </p:nvSpPr>
        <p:spPr>
          <a:xfrm>
            <a:off x="-1" y="331269"/>
            <a:ext cx="5748951" cy="369332"/>
          </a:xfrm>
          <a:prstGeom prst="rect">
            <a:avLst/>
          </a:prstGeom>
          <a:solidFill>
            <a:srgbClr val="7030A0"/>
          </a:solidFill>
        </p:spPr>
        <p:txBody>
          <a:bodyPr wrap="square" lIns="91440" tIns="45720" rIns="91440" bIns="45720" anchor="t">
            <a:spAutoFit/>
          </a:bodyPr>
          <a:lstStyle/>
          <a:p>
            <a:pPr marL="266700" indent="45720">
              <a:spcBef>
                <a:spcPts val="300"/>
              </a:spcBef>
              <a:spcAft>
                <a:spcPts val="300"/>
              </a:spcAft>
            </a:pPr>
            <a:r>
              <a:rPr lang="pt-BR" b="1" dirty="0">
                <a:solidFill>
                  <a:schemeClr val="bg1"/>
                </a:solidFill>
              </a:rPr>
              <a:t>O que é um Design </a:t>
            </a:r>
            <a:r>
              <a:rPr lang="pt-BR" b="1" dirty="0" err="1">
                <a:solidFill>
                  <a:schemeClr val="bg1"/>
                </a:solidFill>
              </a:rPr>
              <a:t>Pattern</a:t>
            </a:r>
            <a:r>
              <a:rPr lang="pt-BR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45CC8E0-11B8-5444-B40A-C91C1DBB01F5}"/>
              </a:ext>
            </a:extLst>
          </p:cNvPr>
          <p:cNvSpPr txBox="1"/>
          <p:nvPr/>
        </p:nvSpPr>
        <p:spPr>
          <a:xfrm>
            <a:off x="447964" y="1191856"/>
            <a:ext cx="11051309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Um design </a:t>
            </a:r>
            <a:r>
              <a:rPr lang="pt-BR" sz="1600" dirty="0" err="1">
                <a:solidFill>
                  <a:schemeClr val="bg1"/>
                </a:solidFill>
                <a:ea typeface="+mn-lt"/>
                <a:cs typeface="+mn-lt"/>
              </a:rPr>
              <a:t>pattern</a:t>
            </a:r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 (ou padrão de projeto, em português) é uma solução geral para um problema recorrente na programação de software. Ele é uma descrição de uma solução para um problema que pode ser adaptada e aplicada a diferentes situações, de forma a resolver problemas comuns de maneira eficiente e elegante.</a:t>
            </a: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3F58EEAA-E126-F509-3EC0-53131EC9A3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75303" y="3276599"/>
            <a:ext cx="4673097" cy="467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1BF383A-5A23-E9AA-53DC-CCDFD611C2EF}"/>
              </a:ext>
            </a:extLst>
          </p:cNvPr>
          <p:cNvSpPr txBox="1"/>
          <p:nvPr/>
        </p:nvSpPr>
        <p:spPr>
          <a:xfrm>
            <a:off x="447963" y="2351782"/>
            <a:ext cx="11051309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Os design </a:t>
            </a:r>
            <a:r>
              <a:rPr lang="pt-BR" sz="1600" dirty="0" err="1">
                <a:solidFill>
                  <a:schemeClr val="bg1"/>
                </a:solidFill>
                <a:ea typeface="+mn-lt"/>
                <a:cs typeface="+mn-lt"/>
              </a:rPr>
              <a:t>patterns</a:t>
            </a:r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 são considerados uma das melhores práticas de programação, uma vez que permitem que desenvolvedores aproveitem soluções já testadas e comprovadas em diferentes situações, economizando tempo e esforço na implementação de soluções similares. Além disso, eles ajudam a tornar o código mais legível, manutenível e escalável, contribuindo para a qualidade do software desenvolvido.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ED00C3A-6381-2DC6-7E54-8FA7FFB3E9EE}"/>
              </a:ext>
            </a:extLst>
          </p:cNvPr>
          <p:cNvSpPr txBox="1"/>
          <p:nvPr/>
        </p:nvSpPr>
        <p:spPr>
          <a:xfrm>
            <a:off x="447964" y="3517135"/>
            <a:ext cx="11051309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Existem diversos tipos de design </a:t>
            </a:r>
            <a:r>
              <a:rPr lang="pt-BR" sz="1600" dirty="0" err="1">
                <a:solidFill>
                  <a:schemeClr val="bg1"/>
                </a:solidFill>
                <a:ea typeface="+mn-lt"/>
                <a:cs typeface="+mn-lt"/>
              </a:rPr>
              <a:t>patterns</a:t>
            </a:r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, que podem ser agrupados em diferentes categorias, tais como: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9FC8251-6CFE-178F-FBB1-B2EF9F207592}"/>
              </a:ext>
            </a:extLst>
          </p:cNvPr>
          <p:cNvSpPr txBox="1"/>
          <p:nvPr/>
        </p:nvSpPr>
        <p:spPr>
          <a:xfrm>
            <a:off x="520391" y="4118786"/>
            <a:ext cx="3671363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  <a:ea typeface="+mn-lt"/>
                <a:cs typeface="+mn-lt"/>
              </a:rPr>
              <a:t>Padrões de criação</a:t>
            </a:r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 - são padrões que abordam o processo de criação de objetos, incluindo a instanciação e configuração de classes e objetos.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E521D54-764C-7DD1-A5C4-79FD4D3F0074}"/>
              </a:ext>
            </a:extLst>
          </p:cNvPr>
          <p:cNvSpPr txBox="1"/>
          <p:nvPr/>
        </p:nvSpPr>
        <p:spPr>
          <a:xfrm>
            <a:off x="4260318" y="4118785"/>
            <a:ext cx="3671363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  <a:ea typeface="+mn-lt"/>
                <a:cs typeface="+mn-lt"/>
              </a:rPr>
              <a:t>Padrões estruturais - </a:t>
            </a:r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são padrões que descrevem como classes e objetos podem ser combinados para formar estruturas maiores e mais complexas.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4DEAC90-2AE6-EB54-3B28-7A62C41E84C1}"/>
              </a:ext>
            </a:extLst>
          </p:cNvPr>
          <p:cNvSpPr txBox="1"/>
          <p:nvPr/>
        </p:nvSpPr>
        <p:spPr>
          <a:xfrm>
            <a:off x="8000246" y="4118784"/>
            <a:ext cx="3671363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  <a:ea typeface="+mn-lt"/>
                <a:cs typeface="+mn-lt"/>
              </a:rPr>
              <a:t>Padrões comportamentais</a:t>
            </a:r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 - são padrões que se concentram no comportamento de objetos e classes, incluindo a comunicação entre eles e a distribuição de responsabilidades.</a:t>
            </a:r>
          </a:p>
        </p:txBody>
      </p:sp>
    </p:spTree>
    <p:extLst>
      <p:ext uri="{BB962C8B-B14F-4D97-AF65-F5344CB8AC3E}">
        <p14:creationId xmlns:p14="http://schemas.microsoft.com/office/powerpoint/2010/main" val="74377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2175ED81-9078-A548-8E1D-713449FF7ACC}"/>
              </a:ext>
            </a:extLst>
          </p:cNvPr>
          <p:cNvSpPr/>
          <p:nvPr/>
        </p:nvSpPr>
        <p:spPr>
          <a:xfrm>
            <a:off x="-1" y="331269"/>
            <a:ext cx="5748951" cy="400110"/>
          </a:xfrm>
          <a:prstGeom prst="rect">
            <a:avLst/>
          </a:prstGeom>
          <a:solidFill>
            <a:srgbClr val="7030A0"/>
          </a:solidFill>
        </p:spPr>
        <p:txBody>
          <a:bodyPr wrap="square" lIns="91440" tIns="45720" rIns="91440" bIns="45720" anchor="t">
            <a:spAutoFit/>
          </a:bodyPr>
          <a:lstStyle/>
          <a:p>
            <a:pPr marL="266700" indent="45720">
              <a:spcBef>
                <a:spcPts val="300"/>
              </a:spcBef>
              <a:spcAft>
                <a:spcPts val="300"/>
              </a:spcAft>
            </a:pPr>
            <a:r>
              <a:rPr lang="pt-BR" sz="2000" b="1" dirty="0" err="1">
                <a:solidFill>
                  <a:schemeClr val="bg1"/>
                </a:solidFill>
              </a:rPr>
              <a:t>Specification</a:t>
            </a:r>
            <a:r>
              <a:rPr lang="pt-BR" sz="2000" b="1" dirty="0">
                <a:solidFill>
                  <a:schemeClr val="bg1"/>
                </a:solidFill>
              </a:rPr>
              <a:t> </a:t>
            </a:r>
            <a:r>
              <a:rPr lang="pt-BR" sz="2000" b="1" dirty="0" err="1">
                <a:solidFill>
                  <a:schemeClr val="bg1"/>
                </a:solidFill>
              </a:rPr>
              <a:t>Pattern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45CC8E0-11B8-5444-B40A-C91C1DBB01F5}"/>
              </a:ext>
            </a:extLst>
          </p:cNvPr>
          <p:cNvSpPr txBox="1"/>
          <p:nvPr/>
        </p:nvSpPr>
        <p:spPr>
          <a:xfrm>
            <a:off x="447964" y="1191856"/>
            <a:ext cx="1105130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O padrão de especificação é um padrão de projeto de software específico, pelo qual as regras de negócios se tornam classes e podem ser recombinadas encadeando as regras de negócios usando lógica booleana.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53DB92C-4DFD-B8B1-B10A-37E36257C492}"/>
              </a:ext>
            </a:extLst>
          </p:cNvPr>
          <p:cNvSpPr txBox="1"/>
          <p:nvPr/>
        </p:nvSpPr>
        <p:spPr>
          <a:xfrm>
            <a:off x="447964" y="1860675"/>
            <a:ext cx="1105130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ea typeface="+mn-lt"/>
                <a:cs typeface="+mn-lt"/>
              </a:rPr>
              <a:t>Recomendado para quando as regras são alteradas com frequência ou quando as regras são muito complexas.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808B161-215F-42DC-E68B-8B1E207E7F40}"/>
              </a:ext>
            </a:extLst>
          </p:cNvPr>
          <p:cNvSpPr txBox="1"/>
          <p:nvPr/>
        </p:nvSpPr>
        <p:spPr>
          <a:xfrm>
            <a:off x="447965" y="2529495"/>
            <a:ext cx="5176366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O </a:t>
            </a:r>
            <a:r>
              <a:rPr lang="en-US" sz="1600" dirty="0" err="1">
                <a:solidFill>
                  <a:schemeClr val="bg1"/>
                </a:solidFill>
                <a:ea typeface="+mn-lt"/>
                <a:cs typeface="+mn-lt"/>
              </a:rPr>
              <a:t>padrão</a:t>
            </a:r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+mn-lt"/>
                <a:cs typeface="+mn-lt"/>
              </a:rPr>
              <a:t>foi</a:t>
            </a:r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+mn-lt"/>
                <a:cs typeface="+mn-lt"/>
              </a:rPr>
              <a:t>introduzido</a:t>
            </a:r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+mn-lt"/>
                <a:cs typeface="+mn-lt"/>
              </a:rPr>
              <a:t>em</a:t>
            </a:r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 2003 </a:t>
            </a:r>
            <a:r>
              <a:rPr lang="en-US" sz="1600" dirty="0" err="1">
                <a:solidFill>
                  <a:schemeClr val="bg1"/>
                </a:solidFill>
                <a:ea typeface="+mn-lt"/>
                <a:cs typeface="+mn-lt"/>
              </a:rPr>
              <a:t>por</a:t>
            </a:r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 Eric Evans </a:t>
            </a:r>
            <a:r>
              <a:rPr lang="en-US" sz="1600" dirty="0" err="1">
                <a:solidFill>
                  <a:schemeClr val="bg1"/>
                </a:solidFill>
                <a:ea typeface="+mn-lt"/>
                <a:cs typeface="+mn-lt"/>
              </a:rPr>
              <a:t>em</a:t>
            </a:r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+mn-lt"/>
                <a:cs typeface="+mn-lt"/>
              </a:rPr>
              <a:t>seu</a:t>
            </a:r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+mn-lt"/>
                <a:cs typeface="+mn-lt"/>
              </a:rPr>
              <a:t>livro</a:t>
            </a:r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600" i="1" dirty="0">
                <a:solidFill>
                  <a:schemeClr val="bg1"/>
                </a:solidFill>
                <a:ea typeface="+mn-lt"/>
                <a:cs typeface="+mn-lt"/>
              </a:rPr>
              <a:t>"Domain-Driven Design: Tackling Complexity in the Heart of Software"</a:t>
            </a:r>
            <a:endParaRPr lang="pt-BR" sz="1600" i="1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3F58EEAA-E126-F509-3EC0-53131EC9A3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75303" y="3276599"/>
            <a:ext cx="4673097" cy="467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9297CD6-CD87-CAC7-B9DB-CE23C94EE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330" y="2445450"/>
            <a:ext cx="6119706" cy="397803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E678FCD-B3D9-BF45-82BD-A2F613E1F2C7}"/>
              </a:ext>
            </a:extLst>
          </p:cNvPr>
          <p:cNvSpPr txBox="1"/>
          <p:nvPr/>
        </p:nvSpPr>
        <p:spPr>
          <a:xfrm>
            <a:off x="305991" y="3933729"/>
            <a:ext cx="513696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a typeface="+mn-lt"/>
                <a:cs typeface="+mn-lt"/>
              </a:rPr>
              <a:t>“no design pattern is correct, but some of them are useful” - Erich Gamm (Design Patterns)</a:t>
            </a:r>
            <a:endParaRPr lang="pt-BR" b="1" i="1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552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4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2175ED81-9078-A548-8E1D-713449FF7ACC}"/>
              </a:ext>
            </a:extLst>
          </p:cNvPr>
          <p:cNvSpPr/>
          <p:nvPr/>
        </p:nvSpPr>
        <p:spPr>
          <a:xfrm>
            <a:off x="-1" y="331269"/>
            <a:ext cx="5748951" cy="400110"/>
          </a:xfrm>
          <a:prstGeom prst="rect">
            <a:avLst/>
          </a:prstGeom>
          <a:solidFill>
            <a:srgbClr val="7030A0"/>
          </a:solidFill>
        </p:spPr>
        <p:txBody>
          <a:bodyPr wrap="square" lIns="91440" tIns="45720" rIns="91440" bIns="45720" anchor="t">
            <a:spAutoFit/>
          </a:bodyPr>
          <a:lstStyle/>
          <a:p>
            <a:pPr marL="266700" indent="45720">
              <a:spcBef>
                <a:spcPts val="300"/>
              </a:spcBef>
              <a:spcAft>
                <a:spcPts val="300"/>
              </a:spcAft>
            </a:pPr>
            <a:r>
              <a:rPr lang="pt-BR" sz="2000" b="1" dirty="0" err="1">
                <a:solidFill>
                  <a:schemeClr val="bg1"/>
                </a:solidFill>
              </a:rPr>
              <a:t>Specification</a:t>
            </a:r>
            <a:r>
              <a:rPr lang="pt-BR" sz="2000" b="1" dirty="0">
                <a:solidFill>
                  <a:schemeClr val="bg1"/>
                </a:solidFill>
              </a:rPr>
              <a:t> </a:t>
            </a:r>
            <a:r>
              <a:rPr lang="pt-BR" sz="2000" b="1" dirty="0" err="1">
                <a:solidFill>
                  <a:schemeClr val="bg1"/>
                </a:solidFill>
              </a:rPr>
              <a:t>Pattern</a:t>
            </a:r>
            <a:r>
              <a:rPr lang="pt-BR" sz="2000" b="1" dirty="0">
                <a:solidFill>
                  <a:schemeClr val="bg1"/>
                </a:solidFill>
              </a:rPr>
              <a:t> – Show me </a:t>
            </a:r>
            <a:r>
              <a:rPr lang="pt-BR" sz="2000" b="1" dirty="0" err="1">
                <a:solidFill>
                  <a:schemeClr val="bg1"/>
                </a:solidFill>
              </a:rPr>
              <a:t>the</a:t>
            </a:r>
            <a:r>
              <a:rPr lang="pt-BR" sz="2000" b="1" dirty="0">
                <a:solidFill>
                  <a:schemeClr val="bg1"/>
                </a:solidFill>
              </a:rPr>
              <a:t> </a:t>
            </a:r>
            <a:r>
              <a:rPr lang="pt-BR" sz="2000" b="1" dirty="0" err="1">
                <a:solidFill>
                  <a:schemeClr val="bg1"/>
                </a:solidFill>
              </a:rPr>
              <a:t>code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3F58EEAA-E126-F509-3EC0-53131EC9A3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75303" y="3276599"/>
            <a:ext cx="4673097" cy="467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324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2175ED81-9078-A548-8E1D-713449FF7ACC}"/>
              </a:ext>
            </a:extLst>
          </p:cNvPr>
          <p:cNvSpPr/>
          <p:nvPr/>
        </p:nvSpPr>
        <p:spPr>
          <a:xfrm>
            <a:off x="-1" y="331269"/>
            <a:ext cx="5748951" cy="369332"/>
          </a:xfrm>
          <a:prstGeom prst="rect">
            <a:avLst/>
          </a:prstGeom>
          <a:solidFill>
            <a:srgbClr val="7030A0"/>
          </a:solidFill>
        </p:spPr>
        <p:txBody>
          <a:bodyPr wrap="square" lIns="91440" tIns="45720" rIns="91440" bIns="45720" anchor="t">
            <a:spAutoFit/>
          </a:bodyPr>
          <a:lstStyle/>
          <a:p>
            <a:pPr marL="266700" indent="45720">
              <a:spcBef>
                <a:spcPts val="300"/>
              </a:spcBef>
              <a:spcAft>
                <a:spcPts val="300"/>
              </a:spcAft>
            </a:pPr>
            <a:r>
              <a:rPr lang="pt-BR" dirty="0">
                <a:solidFill>
                  <a:schemeClr val="bg1"/>
                </a:solidFill>
              </a:rPr>
              <a:t>Lembra da previsão de mudança de regra?</a:t>
            </a: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3F58EEAA-E126-F509-3EC0-53131EC9A3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75303" y="3276599"/>
            <a:ext cx="4673097" cy="467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4BDA3FA-FE44-3C65-7ADB-D1F6088C0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881" y="750307"/>
            <a:ext cx="8488137" cy="598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6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2175ED81-9078-A548-8E1D-713449FF7ACC}"/>
              </a:ext>
            </a:extLst>
          </p:cNvPr>
          <p:cNvSpPr/>
          <p:nvPr/>
        </p:nvSpPr>
        <p:spPr>
          <a:xfrm>
            <a:off x="0" y="331269"/>
            <a:ext cx="4454814" cy="400110"/>
          </a:xfrm>
          <a:prstGeom prst="rect">
            <a:avLst/>
          </a:prstGeom>
          <a:solidFill>
            <a:srgbClr val="7030A0"/>
          </a:solidFill>
        </p:spPr>
        <p:txBody>
          <a:bodyPr wrap="square" lIns="91440" tIns="45720" rIns="91440" bIns="45720" anchor="t">
            <a:spAutoFit/>
          </a:bodyPr>
          <a:lstStyle/>
          <a:p>
            <a:pPr marL="266700" indent="45720">
              <a:spcBef>
                <a:spcPts val="300"/>
              </a:spcBef>
              <a:spcAft>
                <a:spcPts val="300"/>
              </a:spcAft>
            </a:pPr>
            <a:r>
              <a:rPr lang="pt-BR" sz="2000" b="1" dirty="0">
                <a:solidFill>
                  <a:schemeClr val="bg1"/>
                </a:solidFill>
              </a:rPr>
              <a:t>Sugestões para leitura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28" name="Picture 4" descr="Refactoring: Improving the Design of Existing Code | Amazon.com.b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214" y="3955546"/>
            <a:ext cx="2121961" cy="2631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lean Code: A Handbook of Agile Software Craftsmanship (English Edition)  eBook : C., Martin Robert: Amazon.com.br: Livr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953" y="1205637"/>
            <a:ext cx="1989709" cy="2631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Clean Architecture: A Craftsman&amp;#39;s Guide to Software Structure and Design |  Amazon.com.b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07" y="3955546"/>
            <a:ext cx="1989084" cy="2591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https://m.media-amazon.com/images/I/51OWGtzQLLL._SX260_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882" y="3955546"/>
            <a:ext cx="1963239" cy="2597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51E0DC99-E904-B11A-DDE4-620470F16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07" y="1229354"/>
            <a:ext cx="1808325" cy="2653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B576537-3528-A02E-2219-A97BA908A46F}"/>
              </a:ext>
            </a:extLst>
          </p:cNvPr>
          <p:cNvCxnSpPr>
            <a:cxnSpLocks/>
          </p:cNvCxnSpPr>
          <p:nvPr/>
        </p:nvCxnSpPr>
        <p:spPr>
          <a:xfrm>
            <a:off x="7333307" y="1032095"/>
            <a:ext cx="0" cy="2489703"/>
          </a:xfrm>
          <a:prstGeom prst="line">
            <a:avLst/>
          </a:prstGeom>
          <a:ln w="571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E9D0468A-6BA1-CC39-8C72-84FB3D75BC99}"/>
              </a:ext>
            </a:extLst>
          </p:cNvPr>
          <p:cNvCxnSpPr>
            <a:cxnSpLocks/>
          </p:cNvCxnSpPr>
          <p:nvPr/>
        </p:nvCxnSpPr>
        <p:spPr>
          <a:xfrm>
            <a:off x="7333307" y="3674198"/>
            <a:ext cx="0" cy="2489703"/>
          </a:xfrm>
          <a:prstGeom prst="line">
            <a:avLst/>
          </a:prstGeom>
          <a:ln w="571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53BA2A60-CE91-FB84-866F-CE95AD6A0288}"/>
              </a:ext>
            </a:extLst>
          </p:cNvPr>
          <p:cNvSpPr txBox="1"/>
          <p:nvPr/>
        </p:nvSpPr>
        <p:spPr>
          <a:xfrm>
            <a:off x="7408568" y="1032095"/>
            <a:ext cx="50936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Vídeo: </a:t>
            </a:r>
            <a:r>
              <a:rPr lang="pt-BR" dirty="0">
                <a:solidFill>
                  <a:schemeClr val="bg1"/>
                </a:solidFill>
                <a:hlinkClick r:id="rId7"/>
              </a:rPr>
              <a:t>Design </a:t>
            </a:r>
            <a:r>
              <a:rPr lang="pt-BR" dirty="0" err="1">
                <a:solidFill>
                  <a:schemeClr val="bg1"/>
                </a:solidFill>
                <a:hlinkClick r:id="rId7"/>
              </a:rPr>
              <a:t>Patterns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4F07BF0-A9C2-E030-1659-807CD6FE8489}"/>
              </a:ext>
            </a:extLst>
          </p:cNvPr>
          <p:cNvSpPr txBox="1"/>
          <p:nvPr/>
        </p:nvSpPr>
        <p:spPr>
          <a:xfrm>
            <a:off x="7418376" y="1401427"/>
            <a:ext cx="62514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 err="1"/>
              <a:t>Medium</a:t>
            </a:r>
            <a:r>
              <a:rPr lang="pt-BR" dirty="0"/>
              <a:t>: </a:t>
            </a:r>
            <a:r>
              <a:rPr lang="pt-BR" dirty="0">
                <a:hlinkClick r:id="rId8"/>
              </a:rPr>
              <a:t>SOLID</a:t>
            </a:r>
            <a:endParaRPr lang="pt-BR" dirty="0"/>
          </a:p>
        </p:txBody>
      </p:sp>
      <p:pic>
        <p:nvPicPr>
          <p:cNvPr id="3076" name="Picture 4" descr="Arquitetura Java - livros, cursos e referências | Alura">
            <a:extLst>
              <a:ext uri="{FF2B5EF4-FFF2-40B4-BE49-F238E27FC236}">
                <a16:creationId xmlns:a16="http://schemas.microsoft.com/office/drawing/2014/main" id="{C8768CE3-1E6A-1F90-0D2E-F72D03F73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756" y="1205637"/>
            <a:ext cx="1808325" cy="265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1461D42-63D1-D5C4-70AA-548FD338B53F}"/>
              </a:ext>
            </a:extLst>
          </p:cNvPr>
          <p:cNvSpPr txBox="1"/>
          <p:nvPr/>
        </p:nvSpPr>
        <p:spPr>
          <a:xfrm>
            <a:off x="7408568" y="1758336"/>
            <a:ext cx="62514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 err="1">
                <a:hlinkClick r:id="rId10"/>
              </a:rPr>
              <a:t>Refactoring</a:t>
            </a:r>
            <a:r>
              <a:rPr lang="pt-BR" dirty="0">
                <a:hlinkClick r:id="rId10"/>
              </a:rPr>
              <a:t> Guru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9A722F6-9DCE-93D6-0C09-529D068617B6}"/>
              </a:ext>
            </a:extLst>
          </p:cNvPr>
          <p:cNvSpPr txBox="1"/>
          <p:nvPr/>
        </p:nvSpPr>
        <p:spPr>
          <a:xfrm>
            <a:off x="7418428" y="4023054"/>
            <a:ext cx="50936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  <a:hlinkClick r:id="rId11"/>
              </a:rPr>
              <a:t>Implementação no projeto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33291B2-6082-2B58-9870-8D8D2739C8E0}"/>
              </a:ext>
            </a:extLst>
          </p:cNvPr>
          <p:cNvSpPr txBox="1"/>
          <p:nvPr/>
        </p:nvSpPr>
        <p:spPr>
          <a:xfrm>
            <a:off x="7418428" y="2092280"/>
            <a:ext cx="62514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pt-BR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Youtube: </a:t>
            </a:r>
            <a:r>
              <a:rPr lang="pt-BR" dirty="0" err="1">
                <a:hlinkClick r:id="rId12"/>
              </a:rPr>
              <a:t>Specification</a:t>
            </a:r>
            <a:r>
              <a:rPr lang="pt-BR" dirty="0">
                <a:hlinkClick r:id="rId12"/>
              </a:rPr>
              <a:t> </a:t>
            </a:r>
            <a:r>
              <a:rPr lang="pt-BR" dirty="0" err="1">
                <a:hlinkClick r:id="rId12"/>
              </a:rPr>
              <a:t>Pattern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9374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3C77565-9828-1143-8186-A8A9777C202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78919" y="2806172"/>
            <a:ext cx="4234161" cy="1373247"/>
          </a:xfrm>
          <a:prstGeom prst="rect">
            <a:avLst/>
          </a:prstGeom>
          <a:effectLst>
            <a:outerShdw blurRad="448370" sx="101000" sy="101000" algn="ctr" rotWithShape="0">
              <a:prstClr val="black"/>
            </a:outerShdw>
          </a:effec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8D9A076-58CC-ED45-8120-BF192E9EF2A1}"/>
              </a:ext>
            </a:extLst>
          </p:cNvPr>
          <p:cNvSpPr txBox="1"/>
          <p:nvPr/>
        </p:nvSpPr>
        <p:spPr>
          <a:xfrm>
            <a:off x="4545885" y="4359349"/>
            <a:ext cx="28087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>
                <a:solidFill>
                  <a:srgbClr val="6A5AFF"/>
                </a:solidFill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40019850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af402d8-9cbd-4bad-b72b-1dc29886c733">
      <UserInfo>
        <DisplayName/>
        <AccountId xsi:nil="true"/>
        <AccountType/>
      </UserInfo>
    </SharedWithUsers>
    <_activity xmlns="8a8c5afe-3bac-4188-8c9e-048d41e22aa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3255E5DA41063439822CB5679033426" ma:contentTypeVersion="12" ma:contentTypeDescription="Crie um novo documento." ma:contentTypeScope="" ma:versionID="0165cd855a21753fe1846df56d90b370">
  <xsd:schema xmlns:xsd="http://www.w3.org/2001/XMLSchema" xmlns:xs="http://www.w3.org/2001/XMLSchema" xmlns:p="http://schemas.microsoft.com/office/2006/metadata/properties" xmlns:ns3="8a8c5afe-3bac-4188-8c9e-048d41e22aa1" xmlns:ns4="6af402d8-9cbd-4bad-b72b-1dc29886c733" targetNamespace="http://schemas.microsoft.com/office/2006/metadata/properties" ma:root="true" ma:fieldsID="e3a798ed1b443fb55c575651361dfff8" ns3:_="" ns4:_="">
    <xsd:import namespace="8a8c5afe-3bac-4188-8c9e-048d41e22aa1"/>
    <xsd:import namespace="6af402d8-9cbd-4bad-b72b-1dc29886c73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c5afe-3bac-4188-8c9e-048d41e22a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f402d8-9cbd-4bad-b72b-1dc29886c73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65322A-7674-4090-B158-4738F2A6819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8a8c5afe-3bac-4188-8c9e-048d41e22aa1"/>
    <ds:schemaRef ds:uri="http://purl.org/dc/elements/1.1/"/>
    <ds:schemaRef ds:uri="http://schemas.microsoft.com/office/2006/metadata/properties"/>
    <ds:schemaRef ds:uri="http://schemas.microsoft.com/office/infopath/2007/PartnerControls"/>
    <ds:schemaRef ds:uri="6af402d8-9cbd-4bad-b72b-1dc29886c733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48F96EA-B49F-4955-8F8D-84415286C6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8c5afe-3bac-4188-8c9e-048d41e22aa1"/>
    <ds:schemaRef ds:uri="6af402d8-9cbd-4bad-b72b-1dc29886c7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98366F8-C1BF-4756-B9BA-6D172B63644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3575</TotalTime>
  <Words>400</Words>
  <Application>Microsoft Office PowerPoint</Application>
  <PresentationFormat>Widescreen</PresentationFormat>
  <Paragraphs>32</Paragraphs>
  <Slides>8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Arial</vt:lpstr>
      <vt:lpstr>Barlow Semi Condensed</vt:lpstr>
      <vt:lpstr>Calibri</vt:lpstr>
      <vt:lpstr>Century Gothic</vt:lpstr>
      <vt:lpstr>Fjalla One</vt:lpstr>
      <vt:lpstr>Lato</vt:lpstr>
      <vt:lpstr>1_Tema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ROLANDO AUGUSTO CERASI NETO</dc:creator>
  <cp:lastModifiedBy>BRUNO HENRIQUE PEREIRA SZCZUK</cp:lastModifiedBy>
  <cp:revision>456</cp:revision>
  <dcterms:created xsi:type="dcterms:W3CDTF">2021-05-14T18:50:03Z</dcterms:created>
  <dcterms:modified xsi:type="dcterms:W3CDTF">2023-04-09T04:11:35Z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0x01010093255E5DA41063439822CB5679033426</vt:lpwstr>
  </property>
</Properties>
</file>

<file path=docProps/thumbnail.jpeg>
</file>